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4" d="100"/>
          <a:sy n="74" d="100"/>
        </p:scale>
        <p:origin x="44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2787511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2577"/>
          </a:xfrm>
          <a:prstGeom prst="rect">
            <a:avLst/>
          </a:prstGeom>
          <a:solidFill>
            <a:srgbClr val="00002E">
              <a:alpha val="75000"/>
            </a:srgbClr>
          </a:solidFill>
          <a:ln w="53697">
            <a:solidFill>
              <a:srgbClr val="262654"/>
            </a:solidFill>
            <a:prstDash val="solid"/>
          </a:ln>
        </p:spPr>
        <p:txBody>
          <a:bodyPr/>
          <a:lstStyle/>
          <a:p>
            <a:endParaRPr lang="en-IN"/>
          </a:p>
        </p:txBody>
      </p:sp>
      <p:pic>
        <p:nvPicPr>
          <p:cNvPr id="4" name="Image 1" descr="preencoded.png"/>
          <p:cNvPicPr>
            <a:picLocks noChangeAspect="1"/>
          </p:cNvPicPr>
          <p:nvPr/>
        </p:nvPicPr>
        <p:blipFill>
          <a:blip r:embed="rId4"/>
          <a:stretch>
            <a:fillRect/>
          </a:stretch>
        </p:blipFill>
        <p:spPr>
          <a:xfrm>
            <a:off x="0" y="0"/>
            <a:ext cx="14630400" cy="1639610"/>
          </a:xfrm>
          <a:prstGeom prst="rect">
            <a:avLst/>
          </a:prstGeom>
        </p:spPr>
      </p:pic>
      <p:sp>
        <p:nvSpPr>
          <p:cNvPr id="5" name="Text 1"/>
          <p:cNvSpPr/>
          <p:nvPr/>
        </p:nvSpPr>
        <p:spPr>
          <a:xfrm>
            <a:off x="2508647" y="1881426"/>
            <a:ext cx="9613106" cy="1612583"/>
          </a:xfrm>
          <a:prstGeom prst="rect">
            <a:avLst/>
          </a:prstGeom>
          <a:noFill/>
          <a:ln/>
        </p:spPr>
        <p:txBody>
          <a:bodyPr wrap="square" rtlCol="0" anchor="t"/>
          <a:lstStyle/>
          <a:p>
            <a:pPr marL="0" indent="0">
              <a:lnSpc>
                <a:spcPts val="6349"/>
              </a:lnSpc>
              <a:buNone/>
            </a:pPr>
            <a:r>
              <a:rPr lang="en-US" sz="5079" b="1" dirty="0">
                <a:solidFill>
                  <a:srgbClr val="FFFFFF"/>
                </a:solidFill>
                <a:latin typeface="Nunito" pitchFamily="34" charset="0"/>
                <a:ea typeface="Nunito" pitchFamily="34" charset="-122"/>
                <a:cs typeface="Nunito" pitchFamily="34" charset="-120"/>
              </a:rPr>
              <a:t>Movie/TV Show Recommendation System</a:t>
            </a:r>
            <a:endParaRPr lang="en-US" sz="5079" dirty="0"/>
          </a:p>
        </p:txBody>
      </p:sp>
      <p:sp>
        <p:nvSpPr>
          <p:cNvPr id="6" name="Text 2"/>
          <p:cNvSpPr/>
          <p:nvPr/>
        </p:nvSpPr>
        <p:spPr>
          <a:xfrm>
            <a:off x="2508647" y="3816548"/>
            <a:ext cx="9613106" cy="343972"/>
          </a:xfrm>
          <a:prstGeom prst="rect">
            <a:avLst/>
          </a:prstGeom>
          <a:noFill/>
          <a:ln/>
        </p:spPr>
        <p:txBody>
          <a:bodyPr wrap="none" rtlCol="0" anchor="t"/>
          <a:lstStyle/>
          <a:p>
            <a:pPr marL="0" indent="0">
              <a:lnSpc>
                <a:spcPts val="2709"/>
              </a:lnSpc>
              <a:buNone/>
            </a:pPr>
            <a:r>
              <a:rPr lang="en-US" sz="1693" dirty="0">
                <a:solidFill>
                  <a:srgbClr val="FFFFFF"/>
                </a:solidFill>
                <a:latin typeface="PT Sans" pitchFamily="34" charset="0"/>
                <a:ea typeface="PT Sans" pitchFamily="34" charset="-122"/>
                <a:cs typeface="PT Sans" pitchFamily="34" charset="-120"/>
              </a:rPr>
              <a:t>TEAM MEMBERS:</a:t>
            </a:r>
            <a:endParaRPr lang="en-US" sz="1693" dirty="0"/>
          </a:p>
        </p:txBody>
      </p:sp>
      <p:sp>
        <p:nvSpPr>
          <p:cNvPr id="7" name="Text 3"/>
          <p:cNvSpPr/>
          <p:nvPr/>
        </p:nvSpPr>
        <p:spPr>
          <a:xfrm>
            <a:off x="2508647" y="4402336"/>
            <a:ext cx="9613106" cy="275273"/>
          </a:xfrm>
          <a:prstGeom prst="rect">
            <a:avLst/>
          </a:prstGeom>
          <a:noFill/>
          <a:ln/>
        </p:spPr>
        <p:txBody>
          <a:bodyPr wrap="none" rtlCol="0" anchor="t"/>
          <a:lstStyle/>
          <a:p>
            <a:pPr marL="0" indent="0">
              <a:lnSpc>
                <a:spcPts val="2167"/>
              </a:lnSpc>
              <a:buNone/>
            </a:pPr>
            <a:r>
              <a:rPr lang="en-US" sz="1355" dirty="0">
                <a:solidFill>
                  <a:srgbClr val="FFFFFF"/>
                </a:solidFill>
                <a:latin typeface="PT Sans" pitchFamily="34" charset="0"/>
                <a:ea typeface="PT Sans" pitchFamily="34" charset="-122"/>
                <a:cs typeface="PT Sans" pitchFamily="34" charset="-120"/>
              </a:rPr>
              <a:t>POLISETTY SIVA RAMA KRISHNA- 2200032341</a:t>
            </a:r>
            <a:endParaRPr lang="en-US" sz="1355" dirty="0"/>
          </a:p>
        </p:txBody>
      </p:sp>
      <p:sp>
        <p:nvSpPr>
          <p:cNvPr id="8" name="Text 4"/>
          <p:cNvSpPr/>
          <p:nvPr/>
        </p:nvSpPr>
        <p:spPr>
          <a:xfrm>
            <a:off x="2508647" y="4919424"/>
            <a:ext cx="9613106" cy="275273"/>
          </a:xfrm>
          <a:prstGeom prst="rect">
            <a:avLst/>
          </a:prstGeom>
          <a:noFill/>
          <a:ln/>
        </p:spPr>
        <p:txBody>
          <a:bodyPr wrap="none" rtlCol="0" anchor="t"/>
          <a:lstStyle/>
          <a:p>
            <a:pPr marL="0" indent="0">
              <a:lnSpc>
                <a:spcPts val="2167"/>
              </a:lnSpc>
              <a:buNone/>
            </a:pPr>
            <a:r>
              <a:rPr lang="en-US" sz="1355" dirty="0">
                <a:solidFill>
                  <a:srgbClr val="FFFFFF"/>
                </a:solidFill>
                <a:latin typeface="PT Sans" pitchFamily="34" charset="0"/>
                <a:ea typeface="PT Sans" pitchFamily="34" charset="-122"/>
                <a:cs typeface="PT Sans" pitchFamily="34" charset="-120"/>
              </a:rPr>
              <a:t>BOLLIMUNTHA MUKHESH - 2200032340</a:t>
            </a:r>
            <a:endParaRPr lang="en-US" sz="1355" dirty="0"/>
          </a:p>
        </p:txBody>
      </p:sp>
      <p:sp>
        <p:nvSpPr>
          <p:cNvPr id="9" name="Text 5"/>
          <p:cNvSpPr/>
          <p:nvPr/>
        </p:nvSpPr>
        <p:spPr>
          <a:xfrm>
            <a:off x="2508647" y="5436513"/>
            <a:ext cx="9613106" cy="275273"/>
          </a:xfrm>
          <a:prstGeom prst="rect">
            <a:avLst/>
          </a:prstGeom>
          <a:noFill/>
          <a:ln/>
        </p:spPr>
        <p:txBody>
          <a:bodyPr wrap="none" rtlCol="0" anchor="t"/>
          <a:lstStyle/>
          <a:p>
            <a:pPr marL="0" indent="0">
              <a:lnSpc>
                <a:spcPts val="2167"/>
              </a:lnSpc>
              <a:buNone/>
            </a:pPr>
            <a:r>
              <a:rPr lang="en-US" sz="1355" dirty="0">
                <a:solidFill>
                  <a:srgbClr val="FFFFFF"/>
                </a:solidFill>
                <a:latin typeface="PT Sans" pitchFamily="34" charset="0"/>
                <a:ea typeface="PT Sans" pitchFamily="34" charset="-122"/>
                <a:cs typeface="PT Sans" pitchFamily="34" charset="-120"/>
              </a:rPr>
              <a:t>VIPPALA CHARAN REDDY - 2200031960</a:t>
            </a:r>
            <a:endParaRPr lang="en-US" sz="1355" dirty="0"/>
          </a:p>
        </p:txBody>
      </p:sp>
      <p:sp>
        <p:nvSpPr>
          <p:cNvPr id="10" name="Text 6"/>
          <p:cNvSpPr/>
          <p:nvPr/>
        </p:nvSpPr>
        <p:spPr>
          <a:xfrm>
            <a:off x="2508647" y="5953601"/>
            <a:ext cx="9613106" cy="430054"/>
          </a:xfrm>
          <a:prstGeom prst="rect">
            <a:avLst/>
          </a:prstGeom>
          <a:noFill/>
          <a:ln/>
        </p:spPr>
        <p:txBody>
          <a:bodyPr wrap="none" rtlCol="0" anchor="t"/>
          <a:lstStyle/>
          <a:p>
            <a:pPr marL="0" indent="0">
              <a:lnSpc>
                <a:spcPts val="3386"/>
              </a:lnSpc>
              <a:buNone/>
            </a:pPr>
            <a:r>
              <a:rPr lang="en-US" sz="2116" dirty="0">
                <a:solidFill>
                  <a:srgbClr val="FFFFFF"/>
                </a:solidFill>
                <a:latin typeface="PT Sans" pitchFamily="34" charset="0"/>
                <a:ea typeface="PT Sans" pitchFamily="34" charset="-122"/>
                <a:cs typeface="PT Sans" pitchFamily="34" charset="-120"/>
              </a:rPr>
              <a:t> </a:t>
            </a:r>
            <a:endParaRPr lang="en-US" sz="2116" dirty="0"/>
          </a:p>
        </p:txBody>
      </p:sp>
      <p:sp>
        <p:nvSpPr>
          <p:cNvPr id="11" name="Text 7"/>
          <p:cNvSpPr/>
          <p:nvPr/>
        </p:nvSpPr>
        <p:spPr>
          <a:xfrm>
            <a:off x="2508647" y="6625471"/>
            <a:ext cx="9613106" cy="343972"/>
          </a:xfrm>
          <a:prstGeom prst="rect">
            <a:avLst/>
          </a:prstGeom>
          <a:noFill/>
          <a:ln/>
        </p:spPr>
        <p:txBody>
          <a:bodyPr wrap="none" rtlCol="0" anchor="t"/>
          <a:lstStyle/>
          <a:p>
            <a:pPr marL="0" indent="0">
              <a:lnSpc>
                <a:spcPts val="2709"/>
              </a:lnSpc>
              <a:buNone/>
            </a:pPr>
            <a:endParaRPr lang="en-US" sz="1693" dirty="0"/>
          </a:p>
        </p:txBody>
      </p:sp>
      <p:sp>
        <p:nvSpPr>
          <p:cNvPr id="12" name="Text 8"/>
          <p:cNvSpPr/>
          <p:nvPr/>
        </p:nvSpPr>
        <p:spPr>
          <a:xfrm>
            <a:off x="2508647" y="7211258"/>
            <a:ext cx="9613106" cy="430054"/>
          </a:xfrm>
          <a:prstGeom prst="rect">
            <a:avLst/>
          </a:prstGeom>
          <a:noFill/>
          <a:ln/>
        </p:spPr>
        <p:txBody>
          <a:bodyPr wrap="none" rtlCol="0" anchor="t"/>
          <a:lstStyle/>
          <a:p>
            <a:pPr marL="0" indent="0">
              <a:lnSpc>
                <a:spcPts val="3386"/>
              </a:lnSpc>
              <a:buNone/>
            </a:pPr>
            <a:endParaRPr lang="en-US" sz="2116"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txBody>
          <a:bodyPr/>
          <a:lstStyle/>
          <a:p>
            <a:endParaRPr lang="en-IN"/>
          </a:p>
        </p:txBody>
      </p:sp>
      <p:sp>
        <p:nvSpPr>
          <p:cNvPr id="4" name="Text 1"/>
          <p:cNvSpPr/>
          <p:nvPr/>
        </p:nvSpPr>
        <p:spPr>
          <a:xfrm>
            <a:off x="6319599" y="1987510"/>
            <a:ext cx="7477601" cy="2499598"/>
          </a:xfrm>
          <a:prstGeom prst="rect">
            <a:avLst/>
          </a:prstGeom>
          <a:noFill/>
          <a:ln/>
        </p:spPr>
        <p:txBody>
          <a:bodyPr wrap="square" rtlCol="0" anchor="t"/>
          <a:lstStyle/>
          <a:p>
            <a:pPr marL="0" indent="0">
              <a:lnSpc>
                <a:spcPts val="6561"/>
              </a:lnSpc>
              <a:buNone/>
            </a:pPr>
            <a:r>
              <a:rPr lang="en-US" sz="5249" b="1" dirty="0">
                <a:solidFill>
                  <a:srgbClr val="FFFFFF"/>
                </a:solidFill>
                <a:latin typeface="Nunito" pitchFamily="34" charset="0"/>
                <a:ea typeface="Nunito" pitchFamily="34" charset="-122"/>
                <a:cs typeface="Nunito" pitchFamily="34" charset="-120"/>
              </a:rPr>
              <a:t>Movie/TV Show Recommendation System</a:t>
            </a:r>
            <a:endParaRPr lang="en-US" sz="5249" dirty="0"/>
          </a:p>
        </p:txBody>
      </p:sp>
      <p:sp>
        <p:nvSpPr>
          <p:cNvPr id="5" name="Text 2"/>
          <p:cNvSpPr/>
          <p:nvPr/>
        </p:nvSpPr>
        <p:spPr>
          <a:xfrm>
            <a:off x="6319599" y="4820364"/>
            <a:ext cx="7477601"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The Movie/TV Show Recommendation System is more than an algorithm. It's the answer to the endless hours spent scrolling through streaming platforms. With our personalized recommendations, your next favorite movie is just a click away!</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48578">
            <a:solidFill>
              <a:srgbClr val="262654"/>
            </a:solidFill>
            <a:prstDash val="solid"/>
          </a:ln>
        </p:spPr>
        <p:txBody>
          <a:bodyPr/>
          <a:lstStyle/>
          <a:p>
            <a:endParaRPr lang="en-IN"/>
          </a:p>
        </p:txBody>
      </p:sp>
      <p:sp>
        <p:nvSpPr>
          <p:cNvPr id="4" name="Text 1"/>
          <p:cNvSpPr/>
          <p:nvPr/>
        </p:nvSpPr>
        <p:spPr>
          <a:xfrm>
            <a:off x="2964656" y="536138"/>
            <a:ext cx="8700968" cy="1216343"/>
          </a:xfrm>
          <a:prstGeom prst="rect">
            <a:avLst/>
          </a:prstGeom>
          <a:noFill/>
          <a:ln/>
        </p:spPr>
        <p:txBody>
          <a:bodyPr wrap="square" rtlCol="0" anchor="t"/>
          <a:lstStyle/>
          <a:p>
            <a:pPr marL="0" indent="0">
              <a:lnSpc>
                <a:spcPts val="4789"/>
              </a:lnSpc>
              <a:buNone/>
            </a:pPr>
            <a:r>
              <a:rPr lang="en-US" sz="3831" b="1" dirty="0">
                <a:solidFill>
                  <a:srgbClr val="FFFFFF"/>
                </a:solidFill>
                <a:latin typeface="Nunito" pitchFamily="34" charset="0"/>
                <a:ea typeface="Nunito" pitchFamily="34" charset="-122"/>
                <a:cs typeface="Nunito" pitchFamily="34" charset="-120"/>
              </a:rPr>
              <a:t>Understanding Collaborative Filtering and Machine Learning</a:t>
            </a:r>
            <a:endParaRPr lang="en-US" sz="3831" dirty="0"/>
          </a:p>
        </p:txBody>
      </p:sp>
      <p:sp>
        <p:nvSpPr>
          <p:cNvPr id="5" name="Shape 2"/>
          <p:cNvSpPr/>
          <p:nvPr/>
        </p:nvSpPr>
        <p:spPr>
          <a:xfrm>
            <a:off x="2964656" y="4761786"/>
            <a:ext cx="8700968" cy="24289"/>
          </a:xfrm>
          <a:prstGeom prst="rect">
            <a:avLst/>
          </a:prstGeom>
          <a:solidFill>
            <a:srgbClr val="262654"/>
          </a:solidFill>
          <a:ln/>
        </p:spPr>
        <p:txBody>
          <a:bodyPr/>
          <a:lstStyle/>
          <a:p>
            <a:endParaRPr lang="en-IN"/>
          </a:p>
        </p:txBody>
      </p:sp>
      <p:sp>
        <p:nvSpPr>
          <p:cNvPr id="6" name="Shape 3"/>
          <p:cNvSpPr/>
          <p:nvPr/>
        </p:nvSpPr>
        <p:spPr>
          <a:xfrm>
            <a:off x="5079087" y="4761786"/>
            <a:ext cx="24289" cy="681157"/>
          </a:xfrm>
          <a:prstGeom prst="rect">
            <a:avLst/>
          </a:prstGeom>
          <a:solidFill>
            <a:srgbClr val="F2B42D"/>
          </a:solidFill>
          <a:ln/>
        </p:spPr>
        <p:txBody>
          <a:bodyPr/>
          <a:lstStyle/>
          <a:p>
            <a:endParaRPr lang="en-IN"/>
          </a:p>
        </p:txBody>
      </p:sp>
      <p:sp>
        <p:nvSpPr>
          <p:cNvPr id="7" name="Shape 4"/>
          <p:cNvSpPr/>
          <p:nvPr/>
        </p:nvSpPr>
        <p:spPr>
          <a:xfrm>
            <a:off x="4872395" y="4542949"/>
            <a:ext cx="437793" cy="437793"/>
          </a:xfrm>
          <a:prstGeom prst="roundRect">
            <a:avLst>
              <a:gd name="adj" fmla="val 80022"/>
            </a:avLst>
          </a:prstGeom>
          <a:solidFill>
            <a:srgbClr val="00002E"/>
          </a:solidFill>
          <a:ln w="24289">
            <a:solidFill>
              <a:srgbClr val="F2B42D"/>
            </a:solidFill>
            <a:prstDash val="solid"/>
          </a:ln>
        </p:spPr>
        <p:txBody>
          <a:bodyPr/>
          <a:lstStyle/>
          <a:p>
            <a:endParaRPr lang="en-IN"/>
          </a:p>
        </p:txBody>
      </p:sp>
      <p:sp>
        <p:nvSpPr>
          <p:cNvPr id="8" name="Text 5"/>
          <p:cNvSpPr/>
          <p:nvPr/>
        </p:nvSpPr>
        <p:spPr>
          <a:xfrm>
            <a:off x="5003602" y="4579382"/>
            <a:ext cx="175260" cy="364927"/>
          </a:xfrm>
          <a:prstGeom prst="rect">
            <a:avLst/>
          </a:prstGeom>
          <a:noFill/>
          <a:ln/>
        </p:spPr>
        <p:txBody>
          <a:bodyPr wrap="none" rtlCol="0" anchor="t"/>
          <a:lstStyle/>
          <a:p>
            <a:pPr marL="0" indent="0" algn="ctr">
              <a:lnSpc>
                <a:spcPts val="2873"/>
              </a:lnSpc>
              <a:buNone/>
            </a:pPr>
            <a:r>
              <a:rPr lang="en-US" sz="2299" b="1" dirty="0">
                <a:solidFill>
                  <a:srgbClr val="F2B42D"/>
                </a:solidFill>
                <a:latin typeface="Nunito" pitchFamily="34" charset="0"/>
                <a:ea typeface="Nunito" pitchFamily="34" charset="-122"/>
                <a:cs typeface="Nunito" pitchFamily="34" charset="-120"/>
              </a:rPr>
              <a:t>1</a:t>
            </a:r>
            <a:endParaRPr lang="en-US" sz="2299" dirty="0"/>
          </a:p>
        </p:txBody>
      </p:sp>
      <p:sp>
        <p:nvSpPr>
          <p:cNvPr id="9" name="Text 6"/>
          <p:cNvSpPr/>
          <p:nvPr/>
        </p:nvSpPr>
        <p:spPr>
          <a:xfrm>
            <a:off x="3845362" y="5637490"/>
            <a:ext cx="2491740" cy="303967"/>
          </a:xfrm>
          <a:prstGeom prst="rect">
            <a:avLst/>
          </a:prstGeom>
          <a:noFill/>
          <a:ln/>
        </p:spPr>
        <p:txBody>
          <a:bodyPr wrap="none" rtlCol="0" anchor="t"/>
          <a:lstStyle/>
          <a:p>
            <a:pPr marL="0" indent="0" algn="ctr">
              <a:lnSpc>
                <a:spcPts val="2395"/>
              </a:lnSpc>
              <a:buNone/>
            </a:pPr>
            <a:r>
              <a:rPr lang="en-US" sz="1916" b="1" dirty="0">
                <a:solidFill>
                  <a:srgbClr val="F2B42D"/>
                </a:solidFill>
                <a:latin typeface="Nunito" pitchFamily="34" charset="0"/>
                <a:ea typeface="Nunito" pitchFamily="34" charset="-122"/>
                <a:cs typeface="Nunito" pitchFamily="34" charset="-120"/>
              </a:rPr>
              <a:t>Collaborative Filtering</a:t>
            </a:r>
            <a:endParaRPr lang="en-US" sz="1916" dirty="0"/>
          </a:p>
        </p:txBody>
      </p:sp>
      <p:sp>
        <p:nvSpPr>
          <p:cNvPr id="10" name="Text 7"/>
          <p:cNvSpPr/>
          <p:nvPr/>
        </p:nvSpPr>
        <p:spPr>
          <a:xfrm>
            <a:off x="3159204" y="6136005"/>
            <a:ext cx="3864054" cy="1557338"/>
          </a:xfrm>
          <a:prstGeom prst="rect">
            <a:avLst/>
          </a:prstGeom>
          <a:noFill/>
          <a:ln/>
        </p:spPr>
        <p:txBody>
          <a:bodyPr wrap="square" rtlCol="0" anchor="t"/>
          <a:lstStyle/>
          <a:p>
            <a:pPr marL="0" indent="0" algn="ctr">
              <a:lnSpc>
                <a:spcPts val="2452"/>
              </a:lnSpc>
              <a:buNone/>
            </a:pPr>
            <a:r>
              <a:rPr lang="en-US" sz="1532" dirty="0">
                <a:solidFill>
                  <a:srgbClr val="FFFFFF"/>
                </a:solidFill>
                <a:latin typeface="PT Sans" pitchFamily="34" charset="0"/>
                <a:ea typeface="PT Sans" pitchFamily="34" charset="-122"/>
                <a:cs typeface="PT Sans" pitchFamily="34" charset="-120"/>
              </a:rPr>
              <a:t>Matches users with similar preferences to make recommendations based on their collective viewing habits. It offers a more diverse set of results compared to content-based filtering.</a:t>
            </a:r>
            <a:endParaRPr lang="en-US" sz="1532" dirty="0"/>
          </a:p>
        </p:txBody>
      </p:sp>
      <p:sp>
        <p:nvSpPr>
          <p:cNvPr id="11" name="Shape 8"/>
          <p:cNvSpPr/>
          <p:nvPr/>
        </p:nvSpPr>
        <p:spPr>
          <a:xfrm>
            <a:off x="7302937" y="4080629"/>
            <a:ext cx="24289" cy="681157"/>
          </a:xfrm>
          <a:prstGeom prst="rect">
            <a:avLst/>
          </a:prstGeom>
          <a:solidFill>
            <a:srgbClr val="D7425E"/>
          </a:solidFill>
          <a:ln/>
        </p:spPr>
        <p:txBody>
          <a:bodyPr/>
          <a:lstStyle/>
          <a:p>
            <a:endParaRPr lang="en-IN"/>
          </a:p>
        </p:txBody>
      </p:sp>
      <p:sp>
        <p:nvSpPr>
          <p:cNvPr id="12" name="Shape 9"/>
          <p:cNvSpPr/>
          <p:nvPr/>
        </p:nvSpPr>
        <p:spPr>
          <a:xfrm>
            <a:off x="7096244" y="4542949"/>
            <a:ext cx="437793" cy="437793"/>
          </a:xfrm>
          <a:prstGeom prst="roundRect">
            <a:avLst>
              <a:gd name="adj" fmla="val 80022"/>
            </a:avLst>
          </a:prstGeom>
          <a:solidFill>
            <a:srgbClr val="00002E"/>
          </a:solidFill>
          <a:ln w="24289">
            <a:solidFill>
              <a:srgbClr val="D7425E"/>
            </a:solidFill>
            <a:prstDash val="solid"/>
          </a:ln>
        </p:spPr>
        <p:txBody>
          <a:bodyPr/>
          <a:lstStyle/>
          <a:p>
            <a:endParaRPr lang="en-IN"/>
          </a:p>
        </p:txBody>
      </p:sp>
      <p:sp>
        <p:nvSpPr>
          <p:cNvPr id="13" name="Text 10"/>
          <p:cNvSpPr/>
          <p:nvPr/>
        </p:nvSpPr>
        <p:spPr>
          <a:xfrm>
            <a:off x="7227451" y="4579382"/>
            <a:ext cx="175260" cy="364927"/>
          </a:xfrm>
          <a:prstGeom prst="rect">
            <a:avLst/>
          </a:prstGeom>
          <a:noFill/>
          <a:ln/>
        </p:spPr>
        <p:txBody>
          <a:bodyPr wrap="none" rtlCol="0" anchor="t"/>
          <a:lstStyle/>
          <a:p>
            <a:pPr marL="0" indent="0" algn="ctr">
              <a:lnSpc>
                <a:spcPts val="2873"/>
              </a:lnSpc>
              <a:buNone/>
            </a:pPr>
            <a:r>
              <a:rPr lang="en-US" sz="2299" b="1" dirty="0">
                <a:solidFill>
                  <a:srgbClr val="D7425E"/>
                </a:solidFill>
                <a:latin typeface="Nunito" pitchFamily="34" charset="0"/>
                <a:ea typeface="Nunito" pitchFamily="34" charset="-122"/>
                <a:cs typeface="Nunito" pitchFamily="34" charset="-120"/>
              </a:rPr>
              <a:t>2</a:t>
            </a:r>
            <a:endParaRPr lang="en-US" sz="2299" dirty="0"/>
          </a:p>
        </p:txBody>
      </p:sp>
      <p:sp>
        <p:nvSpPr>
          <p:cNvPr id="14" name="Text 11"/>
          <p:cNvSpPr/>
          <p:nvPr/>
        </p:nvSpPr>
        <p:spPr>
          <a:xfrm>
            <a:off x="6341983" y="2141696"/>
            <a:ext cx="1946196" cy="303967"/>
          </a:xfrm>
          <a:prstGeom prst="rect">
            <a:avLst/>
          </a:prstGeom>
          <a:noFill/>
          <a:ln/>
        </p:spPr>
        <p:txBody>
          <a:bodyPr wrap="none" rtlCol="0" anchor="t"/>
          <a:lstStyle/>
          <a:p>
            <a:pPr marL="0" indent="0" algn="ctr">
              <a:lnSpc>
                <a:spcPts val="2395"/>
              </a:lnSpc>
              <a:buNone/>
            </a:pPr>
            <a:r>
              <a:rPr lang="en-US" sz="1916" b="1" dirty="0">
                <a:solidFill>
                  <a:srgbClr val="D7425E"/>
                </a:solidFill>
                <a:latin typeface="Nunito" pitchFamily="34" charset="0"/>
                <a:ea typeface="Nunito" pitchFamily="34" charset="-122"/>
                <a:cs typeface="Nunito" pitchFamily="34" charset="-120"/>
              </a:rPr>
              <a:t>Machine Learning</a:t>
            </a:r>
            <a:endParaRPr lang="en-US" sz="1916" dirty="0"/>
          </a:p>
        </p:txBody>
      </p:sp>
      <p:sp>
        <p:nvSpPr>
          <p:cNvPr id="15" name="Text 12"/>
          <p:cNvSpPr/>
          <p:nvPr/>
        </p:nvSpPr>
        <p:spPr>
          <a:xfrm>
            <a:off x="5383054" y="2640211"/>
            <a:ext cx="3864054" cy="1245870"/>
          </a:xfrm>
          <a:prstGeom prst="rect">
            <a:avLst/>
          </a:prstGeom>
          <a:noFill/>
          <a:ln/>
        </p:spPr>
        <p:txBody>
          <a:bodyPr wrap="square" rtlCol="0" anchor="t"/>
          <a:lstStyle/>
          <a:p>
            <a:pPr marL="0" indent="0" algn="ctr">
              <a:lnSpc>
                <a:spcPts val="2452"/>
              </a:lnSpc>
              <a:buNone/>
            </a:pPr>
            <a:r>
              <a:rPr lang="en-US" sz="1532" dirty="0">
                <a:solidFill>
                  <a:srgbClr val="FFFFFF"/>
                </a:solidFill>
                <a:latin typeface="PT Sans" pitchFamily="34" charset="0"/>
                <a:ea typeface="PT Sans" pitchFamily="34" charset="-122"/>
                <a:cs typeface="PT Sans" pitchFamily="34" charset="-120"/>
              </a:rPr>
              <a:t>Uses computational algorithms to process large amounts of user data to predict their future interests. Algorithms learn and improve as they process more data.</a:t>
            </a:r>
            <a:endParaRPr lang="en-US" sz="1532" dirty="0"/>
          </a:p>
        </p:txBody>
      </p:sp>
      <p:sp>
        <p:nvSpPr>
          <p:cNvPr id="16" name="Shape 13"/>
          <p:cNvSpPr/>
          <p:nvPr/>
        </p:nvSpPr>
        <p:spPr>
          <a:xfrm>
            <a:off x="9526786" y="4761786"/>
            <a:ext cx="24289" cy="681157"/>
          </a:xfrm>
          <a:prstGeom prst="rect">
            <a:avLst/>
          </a:prstGeom>
          <a:solidFill>
            <a:srgbClr val="DD785E"/>
          </a:solidFill>
          <a:ln/>
        </p:spPr>
        <p:txBody>
          <a:bodyPr/>
          <a:lstStyle/>
          <a:p>
            <a:endParaRPr lang="en-IN"/>
          </a:p>
        </p:txBody>
      </p:sp>
      <p:sp>
        <p:nvSpPr>
          <p:cNvPr id="17" name="Shape 14"/>
          <p:cNvSpPr/>
          <p:nvPr/>
        </p:nvSpPr>
        <p:spPr>
          <a:xfrm>
            <a:off x="9320093" y="4542949"/>
            <a:ext cx="437793" cy="437793"/>
          </a:xfrm>
          <a:prstGeom prst="roundRect">
            <a:avLst>
              <a:gd name="adj" fmla="val 80022"/>
            </a:avLst>
          </a:prstGeom>
          <a:solidFill>
            <a:srgbClr val="00002E"/>
          </a:solidFill>
          <a:ln w="24289">
            <a:solidFill>
              <a:srgbClr val="DD785E"/>
            </a:solidFill>
            <a:prstDash val="solid"/>
          </a:ln>
        </p:spPr>
        <p:txBody>
          <a:bodyPr/>
          <a:lstStyle/>
          <a:p>
            <a:endParaRPr lang="en-IN"/>
          </a:p>
        </p:txBody>
      </p:sp>
      <p:sp>
        <p:nvSpPr>
          <p:cNvPr id="18" name="Text 15"/>
          <p:cNvSpPr/>
          <p:nvPr/>
        </p:nvSpPr>
        <p:spPr>
          <a:xfrm>
            <a:off x="9451300" y="4579382"/>
            <a:ext cx="175260" cy="364927"/>
          </a:xfrm>
          <a:prstGeom prst="rect">
            <a:avLst/>
          </a:prstGeom>
          <a:noFill/>
          <a:ln/>
        </p:spPr>
        <p:txBody>
          <a:bodyPr wrap="none" rtlCol="0" anchor="t"/>
          <a:lstStyle/>
          <a:p>
            <a:pPr marL="0" indent="0" algn="ctr">
              <a:lnSpc>
                <a:spcPts val="2873"/>
              </a:lnSpc>
              <a:buNone/>
            </a:pPr>
            <a:r>
              <a:rPr lang="en-US" sz="2299" b="1" dirty="0">
                <a:solidFill>
                  <a:srgbClr val="DD785E"/>
                </a:solidFill>
                <a:latin typeface="Nunito" pitchFamily="34" charset="0"/>
                <a:ea typeface="Nunito" pitchFamily="34" charset="-122"/>
                <a:cs typeface="Nunito" pitchFamily="34" charset="-120"/>
              </a:rPr>
              <a:t>3</a:t>
            </a:r>
            <a:endParaRPr lang="en-US" sz="2299" dirty="0"/>
          </a:p>
        </p:txBody>
      </p:sp>
      <p:sp>
        <p:nvSpPr>
          <p:cNvPr id="19" name="Text 16"/>
          <p:cNvSpPr/>
          <p:nvPr/>
        </p:nvSpPr>
        <p:spPr>
          <a:xfrm>
            <a:off x="8565833" y="5637490"/>
            <a:ext cx="1946196" cy="303967"/>
          </a:xfrm>
          <a:prstGeom prst="rect">
            <a:avLst/>
          </a:prstGeom>
          <a:noFill/>
          <a:ln/>
        </p:spPr>
        <p:txBody>
          <a:bodyPr wrap="none" rtlCol="0" anchor="t"/>
          <a:lstStyle/>
          <a:p>
            <a:pPr marL="0" indent="0" algn="ctr">
              <a:lnSpc>
                <a:spcPts val="2395"/>
              </a:lnSpc>
              <a:buNone/>
            </a:pPr>
            <a:r>
              <a:rPr lang="en-US" sz="1916" b="1" dirty="0">
                <a:solidFill>
                  <a:srgbClr val="DD785E"/>
                </a:solidFill>
                <a:latin typeface="Nunito" pitchFamily="34" charset="0"/>
                <a:ea typeface="Nunito" pitchFamily="34" charset="-122"/>
                <a:cs typeface="Nunito" pitchFamily="34" charset="-120"/>
              </a:rPr>
              <a:t>Hybrid Systems</a:t>
            </a:r>
            <a:endParaRPr lang="en-US" sz="1916" dirty="0"/>
          </a:p>
        </p:txBody>
      </p:sp>
      <p:sp>
        <p:nvSpPr>
          <p:cNvPr id="20" name="Text 17"/>
          <p:cNvSpPr/>
          <p:nvPr/>
        </p:nvSpPr>
        <p:spPr>
          <a:xfrm>
            <a:off x="7606903" y="6136005"/>
            <a:ext cx="3864173" cy="1557338"/>
          </a:xfrm>
          <a:prstGeom prst="rect">
            <a:avLst/>
          </a:prstGeom>
          <a:noFill/>
          <a:ln/>
        </p:spPr>
        <p:txBody>
          <a:bodyPr wrap="square" rtlCol="0" anchor="t"/>
          <a:lstStyle/>
          <a:p>
            <a:pPr marL="0" indent="0" algn="ctr">
              <a:lnSpc>
                <a:spcPts val="2452"/>
              </a:lnSpc>
              <a:buNone/>
            </a:pPr>
            <a:r>
              <a:rPr lang="en-US" sz="1532" dirty="0">
                <a:solidFill>
                  <a:srgbClr val="FFFFFF"/>
                </a:solidFill>
                <a:latin typeface="PT Sans" pitchFamily="34" charset="0"/>
                <a:ea typeface="PT Sans" pitchFamily="34" charset="-122"/>
                <a:cs typeface="PT Sans" pitchFamily="34" charset="-120"/>
              </a:rPr>
              <a:t>Combine both collaborative filtering and machine learning for more accurate recommendations. These systems allow users to give feedback, which in turn improves the system's predictive capabilities.</a:t>
            </a:r>
            <a:endParaRPr lang="en-US" sz="1532"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txBody>
          <a:bodyPr/>
          <a:lstStyle/>
          <a:p>
            <a:endParaRPr lang="en-IN"/>
          </a:p>
        </p:txBody>
      </p:sp>
      <p:sp>
        <p:nvSpPr>
          <p:cNvPr id="4" name="Text 1"/>
          <p:cNvSpPr/>
          <p:nvPr/>
        </p:nvSpPr>
        <p:spPr>
          <a:xfrm>
            <a:off x="2348389" y="1250275"/>
            <a:ext cx="9933503" cy="1388745"/>
          </a:xfrm>
          <a:prstGeom prst="rect">
            <a:avLst/>
          </a:prstGeom>
          <a:noFill/>
          <a:ln/>
        </p:spPr>
        <p:txBody>
          <a:bodyPr wrap="squar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Benefits of Personalized Movie/TV Show Recommendations</a:t>
            </a:r>
            <a:endParaRPr lang="en-US" sz="4374" dirty="0"/>
          </a:p>
        </p:txBody>
      </p:sp>
      <p:sp>
        <p:nvSpPr>
          <p:cNvPr id="5" name="Shape 2"/>
          <p:cNvSpPr/>
          <p:nvPr/>
        </p:nvSpPr>
        <p:spPr>
          <a:xfrm>
            <a:off x="2348389" y="3083362"/>
            <a:ext cx="3163014" cy="3895963"/>
          </a:xfrm>
          <a:prstGeom prst="roundRect">
            <a:avLst>
              <a:gd name="adj" fmla="val 12645"/>
            </a:avLst>
          </a:prstGeom>
          <a:solidFill>
            <a:srgbClr val="00002E"/>
          </a:solidFill>
          <a:ln w="27742">
            <a:solidFill>
              <a:srgbClr val="F2B42D"/>
            </a:solidFill>
            <a:prstDash val="solid"/>
          </a:ln>
        </p:spPr>
        <p:txBody>
          <a:bodyPr/>
          <a:lstStyle/>
          <a:p>
            <a:endParaRPr lang="en-IN"/>
          </a:p>
        </p:txBody>
      </p:sp>
      <p:sp>
        <p:nvSpPr>
          <p:cNvPr id="6" name="Text 3"/>
          <p:cNvSpPr/>
          <p:nvPr/>
        </p:nvSpPr>
        <p:spPr>
          <a:xfrm>
            <a:off x="2598301" y="3333274"/>
            <a:ext cx="2221944" cy="347186"/>
          </a:xfrm>
          <a:prstGeom prst="rect">
            <a:avLst/>
          </a:prstGeom>
          <a:noFill/>
          <a:ln/>
        </p:spPr>
        <p:txBody>
          <a:bodyPr wrap="none" rtlCol="0" anchor="t"/>
          <a:lstStyle/>
          <a:p>
            <a:pPr marL="0" indent="0">
              <a:lnSpc>
                <a:spcPts val="2734"/>
              </a:lnSpc>
              <a:buNone/>
            </a:pPr>
            <a:r>
              <a:rPr lang="en-US" sz="2187" b="1" dirty="0">
                <a:solidFill>
                  <a:srgbClr val="F2B42D"/>
                </a:solidFill>
                <a:latin typeface="Nunito" pitchFamily="34" charset="0"/>
                <a:ea typeface="Nunito" pitchFamily="34" charset="-122"/>
                <a:cs typeface="Nunito" pitchFamily="34" charset="-120"/>
              </a:rPr>
              <a:t>Time-Saving</a:t>
            </a:r>
            <a:endParaRPr lang="en-US" sz="2187" dirty="0"/>
          </a:p>
        </p:txBody>
      </p:sp>
      <p:sp>
        <p:nvSpPr>
          <p:cNvPr id="7" name="Text 4"/>
          <p:cNvSpPr/>
          <p:nvPr/>
        </p:nvSpPr>
        <p:spPr>
          <a:xfrm>
            <a:off x="2598301" y="3902631"/>
            <a:ext cx="2663190" cy="1421606"/>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No more endless scrolling through thumbnails. Save time and watch content tailored to your tastes.</a:t>
            </a:r>
            <a:endParaRPr lang="en-US" sz="1750" dirty="0"/>
          </a:p>
        </p:txBody>
      </p:sp>
      <p:sp>
        <p:nvSpPr>
          <p:cNvPr id="8" name="Shape 5"/>
          <p:cNvSpPr/>
          <p:nvPr/>
        </p:nvSpPr>
        <p:spPr>
          <a:xfrm>
            <a:off x="5733574" y="3083362"/>
            <a:ext cx="3163014" cy="3895963"/>
          </a:xfrm>
          <a:prstGeom prst="roundRect">
            <a:avLst>
              <a:gd name="adj" fmla="val 12645"/>
            </a:avLst>
          </a:prstGeom>
          <a:solidFill>
            <a:srgbClr val="00002E"/>
          </a:solidFill>
          <a:ln w="27742">
            <a:solidFill>
              <a:srgbClr val="D7425E"/>
            </a:solidFill>
            <a:prstDash val="solid"/>
          </a:ln>
        </p:spPr>
        <p:txBody>
          <a:bodyPr/>
          <a:lstStyle/>
          <a:p>
            <a:endParaRPr lang="en-IN"/>
          </a:p>
        </p:txBody>
      </p:sp>
      <p:sp>
        <p:nvSpPr>
          <p:cNvPr id="9" name="Text 6"/>
          <p:cNvSpPr/>
          <p:nvPr/>
        </p:nvSpPr>
        <p:spPr>
          <a:xfrm>
            <a:off x="5983486" y="3333274"/>
            <a:ext cx="2221944" cy="347186"/>
          </a:xfrm>
          <a:prstGeom prst="rect">
            <a:avLst/>
          </a:prstGeom>
          <a:noFill/>
          <a:ln/>
        </p:spPr>
        <p:txBody>
          <a:bodyPr wrap="none" rtlCol="0" anchor="t"/>
          <a:lstStyle/>
          <a:p>
            <a:pPr marL="0" indent="0">
              <a:lnSpc>
                <a:spcPts val="2734"/>
              </a:lnSpc>
              <a:buNone/>
            </a:pPr>
            <a:r>
              <a:rPr lang="en-US" sz="2187" b="1" dirty="0">
                <a:solidFill>
                  <a:srgbClr val="D7425E"/>
                </a:solidFill>
                <a:latin typeface="Nunito" pitchFamily="34" charset="0"/>
                <a:ea typeface="Nunito" pitchFamily="34" charset="-122"/>
                <a:cs typeface="Nunito" pitchFamily="34" charset="-120"/>
              </a:rPr>
              <a:t>Greater Diversity</a:t>
            </a:r>
            <a:endParaRPr lang="en-US" sz="2187" dirty="0"/>
          </a:p>
        </p:txBody>
      </p:sp>
      <p:sp>
        <p:nvSpPr>
          <p:cNvPr id="10" name="Text 7"/>
          <p:cNvSpPr/>
          <p:nvPr/>
        </p:nvSpPr>
        <p:spPr>
          <a:xfrm>
            <a:off x="5983486" y="3902631"/>
            <a:ext cx="2663190"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Discover new content beyond the mainstream. Get recommendations for offbeat movies and shows you might have missed.</a:t>
            </a:r>
            <a:endParaRPr lang="en-US" sz="1750" dirty="0"/>
          </a:p>
        </p:txBody>
      </p:sp>
      <p:sp>
        <p:nvSpPr>
          <p:cNvPr id="11" name="Shape 8"/>
          <p:cNvSpPr/>
          <p:nvPr/>
        </p:nvSpPr>
        <p:spPr>
          <a:xfrm>
            <a:off x="9118759" y="3083362"/>
            <a:ext cx="3163014" cy="3895963"/>
          </a:xfrm>
          <a:prstGeom prst="roundRect">
            <a:avLst>
              <a:gd name="adj" fmla="val 12645"/>
            </a:avLst>
          </a:prstGeom>
          <a:solidFill>
            <a:srgbClr val="00002E"/>
          </a:solidFill>
          <a:ln w="27742">
            <a:solidFill>
              <a:srgbClr val="DD785E"/>
            </a:solidFill>
            <a:prstDash val="solid"/>
          </a:ln>
        </p:spPr>
        <p:txBody>
          <a:bodyPr/>
          <a:lstStyle/>
          <a:p>
            <a:endParaRPr lang="en-IN"/>
          </a:p>
        </p:txBody>
      </p:sp>
      <p:sp>
        <p:nvSpPr>
          <p:cNvPr id="12" name="Text 9"/>
          <p:cNvSpPr/>
          <p:nvPr/>
        </p:nvSpPr>
        <p:spPr>
          <a:xfrm>
            <a:off x="9368671" y="3333274"/>
            <a:ext cx="2663190" cy="1041559"/>
          </a:xfrm>
          <a:prstGeom prst="rect">
            <a:avLst/>
          </a:prstGeom>
          <a:noFill/>
          <a:ln/>
        </p:spPr>
        <p:txBody>
          <a:bodyPr wrap="square" rtlCol="0" anchor="t"/>
          <a:lstStyle/>
          <a:p>
            <a:pPr marL="0" indent="0">
              <a:lnSpc>
                <a:spcPts val="2734"/>
              </a:lnSpc>
              <a:buNone/>
            </a:pPr>
            <a:r>
              <a:rPr lang="en-US" sz="2187" b="1" dirty="0">
                <a:solidFill>
                  <a:srgbClr val="DD785E"/>
                </a:solidFill>
                <a:latin typeface="Nunito" pitchFamily="34" charset="0"/>
                <a:ea typeface="Nunito" pitchFamily="34" charset="-122"/>
                <a:cs typeface="Nunito" pitchFamily="34" charset="-120"/>
              </a:rPr>
              <a:t>Improved Entertainment Experience</a:t>
            </a:r>
            <a:endParaRPr lang="en-US" sz="2187" dirty="0"/>
          </a:p>
        </p:txBody>
      </p:sp>
      <p:sp>
        <p:nvSpPr>
          <p:cNvPr id="13" name="Text 10"/>
          <p:cNvSpPr/>
          <p:nvPr/>
        </p:nvSpPr>
        <p:spPr>
          <a:xfrm>
            <a:off x="9368671" y="4374833"/>
            <a:ext cx="2663190" cy="2354580"/>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Personalized recommendations lead to a higher satisfaction rate, better viewing experiences, and increased enjoyment with streaming services.</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30672"/>
          </a:xfrm>
          <a:prstGeom prst="rect">
            <a:avLst/>
          </a:prstGeom>
          <a:solidFill>
            <a:srgbClr val="00002E">
              <a:alpha val="75000"/>
            </a:srgbClr>
          </a:solidFill>
          <a:ln w="55007">
            <a:solidFill>
              <a:srgbClr val="262654"/>
            </a:solidFill>
            <a:prstDash val="solid"/>
          </a:ln>
        </p:spPr>
        <p:txBody>
          <a:bodyPr/>
          <a:lstStyle/>
          <a:p>
            <a:endParaRPr lang="en-IN"/>
          </a:p>
        </p:txBody>
      </p:sp>
      <p:sp>
        <p:nvSpPr>
          <p:cNvPr id="4" name="Text 1"/>
          <p:cNvSpPr/>
          <p:nvPr/>
        </p:nvSpPr>
        <p:spPr>
          <a:xfrm>
            <a:off x="2389465" y="605909"/>
            <a:ext cx="9851469" cy="1377077"/>
          </a:xfrm>
          <a:prstGeom prst="rect">
            <a:avLst/>
          </a:prstGeom>
          <a:noFill/>
          <a:ln/>
        </p:spPr>
        <p:txBody>
          <a:bodyPr wrap="square" rtlCol="0" anchor="t"/>
          <a:lstStyle/>
          <a:p>
            <a:pPr marL="0" indent="0">
              <a:lnSpc>
                <a:spcPts val="5422"/>
              </a:lnSpc>
              <a:buNone/>
            </a:pPr>
            <a:r>
              <a:rPr lang="en-US" sz="4338" b="1" dirty="0">
                <a:solidFill>
                  <a:srgbClr val="FFFFFF"/>
                </a:solidFill>
                <a:latin typeface="Nunito" pitchFamily="34" charset="0"/>
                <a:ea typeface="Nunito" pitchFamily="34" charset="-122"/>
                <a:cs typeface="Nunito" pitchFamily="34" charset="-120"/>
              </a:rPr>
              <a:t>Successful Examples of Recommendation Systems</a:t>
            </a:r>
            <a:endParaRPr lang="en-US" sz="4338" dirty="0"/>
          </a:p>
        </p:txBody>
      </p:sp>
      <p:sp>
        <p:nvSpPr>
          <p:cNvPr id="5" name="Shape 2"/>
          <p:cNvSpPr/>
          <p:nvPr/>
        </p:nvSpPr>
        <p:spPr>
          <a:xfrm>
            <a:off x="2389465" y="2423636"/>
            <a:ext cx="3063478" cy="1893332"/>
          </a:xfrm>
          <a:prstGeom prst="roundRect">
            <a:avLst>
              <a:gd name="adj" fmla="val 20950"/>
            </a:avLst>
          </a:prstGeom>
          <a:noFill/>
          <a:ln w="27503">
            <a:solidFill>
              <a:srgbClr val="F2B42D"/>
            </a:solidFill>
            <a:prstDash val="solid"/>
          </a:ln>
        </p:spPr>
        <p:txBody>
          <a:bodyPr/>
          <a:lstStyle/>
          <a:p>
            <a:endParaRPr lang="en-IN"/>
          </a:p>
        </p:txBody>
      </p:sp>
      <p:pic>
        <p:nvPicPr>
          <p:cNvPr id="6" name="Image 1" descr="preencoded.png"/>
          <p:cNvPicPr>
            <a:picLocks noChangeAspect="1"/>
          </p:cNvPicPr>
          <p:nvPr/>
        </p:nvPicPr>
        <p:blipFill>
          <a:blip r:embed="rId4"/>
          <a:stretch>
            <a:fillRect/>
          </a:stretch>
        </p:blipFill>
        <p:spPr>
          <a:xfrm>
            <a:off x="2416969" y="2451140"/>
            <a:ext cx="3008471" cy="1838325"/>
          </a:xfrm>
          <a:prstGeom prst="rect">
            <a:avLst/>
          </a:prstGeom>
        </p:spPr>
      </p:pic>
      <p:sp>
        <p:nvSpPr>
          <p:cNvPr id="7" name="Text 3"/>
          <p:cNvSpPr/>
          <p:nvPr/>
        </p:nvSpPr>
        <p:spPr>
          <a:xfrm>
            <a:off x="2389465" y="4592360"/>
            <a:ext cx="2203609" cy="344329"/>
          </a:xfrm>
          <a:prstGeom prst="rect">
            <a:avLst/>
          </a:prstGeom>
          <a:noFill/>
          <a:ln/>
        </p:spPr>
        <p:txBody>
          <a:bodyPr wrap="none" rtlCol="0" anchor="t"/>
          <a:lstStyle/>
          <a:p>
            <a:pPr marL="0" indent="0" algn="l">
              <a:lnSpc>
                <a:spcPts val="2711"/>
              </a:lnSpc>
              <a:buNone/>
            </a:pPr>
            <a:r>
              <a:rPr lang="en-US" sz="2169" b="1" dirty="0">
                <a:solidFill>
                  <a:srgbClr val="F2B42D"/>
                </a:solidFill>
                <a:latin typeface="Nunito" pitchFamily="34" charset="0"/>
                <a:ea typeface="Nunito" pitchFamily="34" charset="-122"/>
                <a:cs typeface="Nunito" pitchFamily="34" charset="-120"/>
              </a:rPr>
              <a:t>Netflix</a:t>
            </a:r>
            <a:endParaRPr lang="en-US" sz="2169" dirty="0"/>
          </a:p>
        </p:txBody>
      </p:sp>
      <p:sp>
        <p:nvSpPr>
          <p:cNvPr id="8" name="Text 4"/>
          <p:cNvSpPr/>
          <p:nvPr/>
        </p:nvSpPr>
        <p:spPr>
          <a:xfrm>
            <a:off x="2389465" y="5156954"/>
            <a:ext cx="3063478" cy="2115264"/>
          </a:xfrm>
          <a:prstGeom prst="rect">
            <a:avLst/>
          </a:prstGeom>
          <a:noFill/>
          <a:ln/>
        </p:spPr>
        <p:txBody>
          <a:bodyPr wrap="square" rtlCol="0" anchor="t"/>
          <a:lstStyle/>
          <a:p>
            <a:pPr marL="0" indent="0" algn="l">
              <a:lnSpc>
                <a:spcPts val="2776"/>
              </a:lnSpc>
              <a:buNone/>
            </a:pPr>
            <a:r>
              <a:rPr lang="en-US" sz="1735" dirty="0">
                <a:solidFill>
                  <a:srgbClr val="FFFFFF"/>
                </a:solidFill>
                <a:latin typeface="PT Sans" pitchFamily="34" charset="0"/>
                <a:ea typeface="PT Sans" pitchFamily="34" charset="-122"/>
                <a:cs typeface="PT Sans" pitchFamily="34" charset="-120"/>
              </a:rPr>
              <a:t>The world's leading streaming platform, known for its highly accurate recommendation system that suggests content based on user browsing data and viewing history.</a:t>
            </a:r>
            <a:endParaRPr lang="en-US" sz="1735" dirty="0"/>
          </a:p>
        </p:txBody>
      </p:sp>
      <p:sp>
        <p:nvSpPr>
          <p:cNvPr id="9" name="Shape 5"/>
          <p:cNvSpPr/>
          <p:nvPr/>
        </p:nvSpPr>
        <p:spPr>
          <a:xfrm>
            <a:off x="5783461" y="2423636"/>
            <a:ext cx="3063478" cy="1893332"/>
          </a:xfrm>
          <a:prstGeom prst="roundRect">
            <a:avLst>
              <a:gd name="adj" fmla="val 20950"/>
            </a:avLst>
          </a:prstGeom>
          <a:noFill/>
          <a:ln w="27503">
            <a:solidFill>
              <a:srgbClr val="D7425E"/>
            </a:solidFill>
            <a:prstDash val="solid"/>
          </a:ln>
        </p:spPr>
        <p:txBody>
          <a:bodyPr/>
          <a:lstStyle/>
          <a:p>
            <a:endParaRPr lang="en-IN"/>
          </a:p>
        </p:txBody>
      </p:sp>
      <p:pic>
        <p:nvPicPr>
          <p:cNvPr id="10" name="Image 2" descr="preencoded.png"/>
          <p:cNvPicPr>
            <a:picLocks noChangeAspect="1"/>
          </p:cNvPicPr>
          <p:nvPr/>
        </p:nvPicPr>
        <p:blipFill>
          <a:blip r:embed="rId5"/>
          <a:stretch>
            <a:fillRect/>
          </a:stretch>
        </p:blipFill>
        <p:spPr>
          <a:xfrm>
            <a:off x="5810964" y="2451140"/>
            <a:ext cx="3008471" cy="1838325"/>
          </a:xfrm>
          <a:prstGeom prst="rect">
            <a:avLst/>
          </a:prstGeom>
        </p:spPr>
      </p:pic>
      <p:sp>
        <p:nvSpPr>
          <p:cNvPr id="11" name="Text 6"/>
          <p:cNvSpPr/>
          <p:nvPr/>
        </p:nvSpPr>
        <p:spPr>
          <a:xfrm>
            <a:off x="5783461" y="4592360"/>
            <a:ext cx="2203609" cy="344329"/>
          </a:xfrm>
          <a:prstGeom prst="rect">
            <a:avLst/>
          </a:prstGeom>
          <a:noFill/>
          <a:ln/>
        </p:spPr>
        <p:txBody>
          <a:bodyPr wrap="none" rtlCol="0" anchor="t"/>
          <a:lstStyle/>
          <a:p>
            <a:pPr marL="0" indent="0" algn="l">
              <a:lnSpc>
                <a:spcPts val="2711"/>
              </a:lnSpc>
              <a:buNone/>
            </a:pPr>
            <a:r>
              <a:rPr lang="en-US" sz="2169" b="1" dirty="0">
                <a:solidFill>
                  <a:srgbClr val="D7425E"/>
                </a:solidFill>
                <a:latin typeface="Nunito" pitchFamily="34" charset="0"/>
                <a:ea typeface="Nunito" pitchFamily="34" charset="-122"/>
                <a:cs typeface="Nunito" pitchFamily="34" charset="-120"/>
              </a:rPr>
              <a:t>Spotify</a:t>
            </a:r>
            <a:endParaRPr lang="en-US" sz="2169" dirty="0"/>
          </a:p>
        </p:txBody>
      </p:sp>
      <p:sp>
        <p:nvSpPr>
          <p:cNvPr id="12" name="Text 7"/>
          <p:cNvSpPr/>
          <p:nvPr/>
        </p:nvSpPr>
        <p:spPr>
          <a:xfrm>
            <a:off x="5783461" y="5156954"/>
            <a:ext cx="3063478" cy="2467808"/>
          </a:xfrm>
          <a:prstGeom prst="rect">
            <a:avLst/>
          </a:prstGeom>
          <a:noFill/>
          <a:ln/>
        </p:spPr>
        <p:txBody>
          <a:bodyPr wrap="square" rtlCol="0" anchor="t"/>
          <a:lstStyle/>
          <a:p>
            <a:pPr marL="0" indent="0" algn="l">
              <a:lnSpc>
                <a:spcPts val="2776"/>
              </a:lnSpc>
              <a:buNone/>
            </a:pPr>
            <a:r>
              <a:rPr lang="en-US" sz="1735" dirty="0">
                <a:solidFill>
                  <a:srgbClr val="FFFFFF"/>
                </a:solidFill>
                <a:latin typeface="PT Sans" pitchFamily="34" charset="0"/>
                <a:ea typeface="PT Sans" pitchFamily="34" charset="-122"/>
                <a:cs typeface="PT Sans" pitchFamily="34" charset="-120"/>
              </a:rPr>
              <a:t>This music streaming service uses machine learning algorithms to examine users’ listening habits and offer tailored song selections in playlists like Discover Weekly and Daily Mix.</a:t>
            </a:r>
            <a:endParaRPr lang="en-US" sz="1735" dirty="0"/>
          </a:p>
        </p:txBody>
      </p:sp>
      <p:sp>
        <p:nvSpPr>
          <p:cNvPr id="13" name="Shape 8"/>
          <p:cNvSpPr/>
          <p:nvPr/>
        </p:nvSpPr>
        <p:spPr>
          <a:xfrm>
            <a:off x="9177457" y="2423636"/>
            <a:ext cx="3063478" cy="1893332"/>
          </a:xfrm>
          <a:prstGeom prst="roundRect">
            <a:avLst>
              <a:gd name="adj" fmla="val 20950"/>
            </a:avLst>
          </a:prstGeom>
          <a:noFill/>
          <a:ln w="27503">
            <a:solidFill>
              <a:srgbClr val="DD785E"/>
            </a:solidFill>
            <a:prstDash val="solid"/>
          </a:ln>
        </p:spPr>
        <p:txBody>
          <a:bodyPr/>
          <a:lstStyle/>
          <a:p>
            <a:endParaRPr lang="en-IN"/>
          </a:p>
        </p:txBody>
      </p:sp>
      <p:pic>
        <p:nvPicPr>
          <p:cNvPr id="14" name="Image 3" descr="preencoded.png"/>
          <p:cNvPicPr>
            <a:picLocks noChangeAspect="1"/>
          </p:cNvPicPr>
          <p:nvPr/>
        </p:nvPicPr>
        <p:blipFill>
          <a:blip r:embed="rId6"/>
          <a:stretch>
            <a:fillRect/>
          </a:stretch>
        </p:blipFill>
        <p:spPr>
          <a:xfrm>
            <a:off x="9204960" y="2451140"/>
            <a:ext cx="3008471" cy="1838325"/>
          </a:xfrm>
          <a:prstGeom prst="rect">
            <a:avLst/>
          </a:prstGeom>
        </p:spPr>
      </p:pic>
      <p:sp>
        <p:nvSpPr>
          <p:cNvPr id="15" name="Text 9"/>
          <p:cNvSpPr/>
          <p:nvPr/>
        </p:nvSpPr>
        <p:spPr>
          <a:xfrm>
            <a:off x="9177457" y="4592360"/>
            <a:ext cx="2203609" cy="344329"/>
          </a:xfrm>
          <a:prstGeom prst="rect">
            <a:avLst/>
          </a:prstGeom>
          <a:noFill/>
          <a:ln/>
        </p:spPr>
        <p:txBody>
          <a:bodyPr wrap="none" rtlCol="0" anchor="t"/>
          <a:lstStyle/>
          <a:p>
            <a:pPr marL="0" indent="0" algn="l">
              <a:lnSpc>
                <a:spcPts val="2711"/>
              </a:lnSpc>
              <a:buNone/>
            </a:pPr>
            <a:r>
              <a:rPr lang="en-US" sz="2169" b="1" dirty="0">
                <a:solidFill>
                  <a:srgbClr val="DD785E"/>
                </a:solidFill>
                <a:latin typeface="Nunito" pitchFamily="34" charset="0"/>
                <a:ea typeface="Nunito" pitchFamily="34" charset="-122"/>
                <a:cs typeface="Nunito" pitchFamily="34" charset="-120"/>
              </a:rPr>
              <a:t>Kindle</a:t>
            </a:r>
            <a:endParaRPr lang="en-US" sz="2169" dirty="0"/>
          </a:p>
        </p:txBody>
      </p:sp>
      <p:sp>
        <p:nvSpPr>
          <p:cNvPr id="16" name="Text 10"/>
          <p:cNvSpPr/>
          <p:nvPr/>
        </p:nvSpPr>
        <p:spPr>
          <a:xfrm>
            <a:off x="9177457" y="5156954"/>
            <a:ext cx="3063478" cy="2467808"/>
          </a:xfrm>
          <a:prstGeom prst="rect">
            <a:avLst/>
          </a:prstGeom>
          <a:noFill/>
          <a:ln/>
        </p:spPr>
        <p:txBody>
          <a:bodyPr wrap="square" rtlCol="0" anchor="t"/>
          <a:lstStyle/>
          <a:p>
            <a:pPr marL="0" indent="0" algn="l">
              <a:lnSpc>
                <a:spcPts val="2776"/>
              </a:lnSpc>
              <a:buNone/>
            </a:pPr>
            <a:r>
              <a:rPr lang="en-US" sz="1735" dirty="0">
                <a:solidFill>
                  <a:srgbClr val="FFFFFF"/>
                </a:solidFill>
                <a:latin typeface="PT Sans" pitchFamily="34" charset="0"/>
                <a:ea typeface="PT Sans" pitchFamily="34" charset="-122"/>
                <a:cs typeface="PT Sans" pitchFamily="34" charset="-120"/>
              </a:rPr>
              <a:t>This reading website suggests books to users based on their browsing history and past purchases. Kindle takes into account user reviews and ratings to further refine its recommendations.</a:t>
            </a:r>
            <a:endParaRPr lang="en-US" sz="1735"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2388">
            <a:solidFill>
              <a:srgbClr val="262654"/>
            </a:solidFill>
            <a:prstDash val="solid"/>
          </a:ln>
        </p:spPr>
        <p:txBody>
          <a:bodyPr/>
          <a:lstStyle/>
          <a:p>
            <a:endParaRPr lang="en-IN"/>
          </a:p>
        </p:txBody>
      </p:sp>
      <p:sp>
        <p:nvSpPr>
          <p:cNvPr id="4" name="Text 1"/>
          <p:cNvSpPr/>
          <p:nvPr/>
        </p:nvSpPr>
        <p:spPr>
          <a:xfrm>
            <a:off x="786527" y="745569"/>
            <a:ext cx="7570946" cy="1311116"/>
          </a:xfrm>
          <a:prstGeom prst="rect">
            <a:avLst/>
          </a:prstGeom>
          <a:noFill/>
          <a:ln/>
        </p:spPr>
        <p:txBody>
          <a:bodyPr wrap="square" rtlCol="0" anchor="t"/>
          <a:lstStyle/>
          <a:p>
            <a:pPr marL="0" indent="0">
              <a:lnSpc>
                <a:spcPts val="5162"/>
              </a:lnSpc>
              <a:buNone/>
            </a:pPr>
            <a:r>
              <a:rPr lang="en-US" sz="4129" b="1" dirty="0">
                <a:solidFill>
                  <a:srgbClr val="FFFFFF"/>
                </a:solidFill>
                <a:latin typeface="Nunito" pitchFamily="34" charset="0"/>
                <a:ea typeface="Nunito" pitchFamily="34" charset="-122"/>
                <a:cs typeface="Nunito" pitchFamily="34" charset="-120"/>
              </a:rPr>
              <a:t>Impact on the Entertainment Industry</a:t>
            </a:r>
            <a:endParaRPr lang="en-US" sz="4129" dirty="0"/>
          </a:p>
        </p:txBody>
      </p:sp>
      <p:sp>
        <p:nvSpPr>
          <p:cNvPr id="5" name="Shape 2"/>
          <p:cNvSpPr/>
          <p:nvPr/>
        </p:nvSpPr>
        <p:spPr>
          <a:xfrm>
            <a:off x="786527" y="2535079"/>
            <a:ext cx="471964" cy="471964"/>
          </a:xfrm>
          <a:prstGeom prst="roundRect">
            <a:avLst>
              <a:gd name="adj" fmla="val 80003"/>
            </a:avLst>
          </a:prstGeom>
          <a:solidFill>
            <a:srgbClr val="00002E"/>
          </a:solidFill>
          <a:ln w="26194">
            <a:solidFill>
              <a:srgbClr val="F2B42D"/>
            </a:solidFill>
            <a:prstDash val="solid"/>
          </a:ln>
        </p:spPr>
        <p:txBody>
          <a:bodyPr/>
          <a:lstStyle/>
          <a:p>
            <a:endParaRPr lang="en-IN"/>
          </a:p>
        </p:txBody>
      </p:sp>
      <p:sp>
        <p:nvSpPr>
          <p:cNvPr id="6" name="Text 3"/>
          <p:cNvSpPr/>
          <p:nvPr/>
        </p:nvSpPr>
        <p:spPr>
          <a:xfrm>
            <a:off x="927259" y="2574369"/>
            <a:ext cx="190500" cy="393263"/>
          </a:xfrm>
          <a:prstGeom prst="rect">
            <a:avLst/>
          </a:prstGeom>
          <a:noFill/>
          <a:ln/>
        </p:spPr>
        <p:txBody>
          <a:bodyPr wrap="none" rtlCol="0" anchor="t"/>
          <a:lstStyle/>
          <a:p>
            <a:pPr marL="0" indent="0" algn="ctr">
              <a:lnSpc>
                <a:spcPts val="3097"/>
              </a:lnSpc>
              <a:buNone/>
            </a:pPr>
            <a:r>
              <a:rPr lang="en-US" sz="2478" b="1" dirty="0">
                <a:solidFill>
                  <a:srgbClr val="F2B42D"/>
                </a:solidFill>
                <a:latin typeface="Nunito" pitchFamily="34" charset="0"/>
                <a:ea typeface="Nunito" pitchFamily="34" charset="-122"/>
                <a:cs typeface="Nunito" pitchFamily="34" charset="-120"/>
              </a:rPr>
              <a:t>1</a:t>
            </a:r>
            <a:endParaRPr lang="en-US" sz="2478" dirty="0"/>
          </a:p>
        </p:txBody>
      </p:sp>
      <p:sp>
        <p:nvSpPr>
          <p:cNvPr id="7" name="Text 4"/>
          <p:cNvSpPr/>
          <p:nvPr/>
        </p:nvSpPr>
        <p:spPr>
          <a:xfrm>
            <a:off x="1468160" y="2607231"/>
            <a:ext cx="2674620" cy="327660"/>
          </a:xfrm>
          <a:prstGeom prst="rect">
            <a:avLst/>
          </a:prstGeom>
          <a:noFill/>
          <a:ln/>
        </p:spPr>
        <p:txBody>
          <a:bodyPr wrap="none" rtlCol="0" anchor="t"/>
          <a:lstStyle/>
          <a:p>
            <a:pPr marL="0" indent="0">
              <a:lnSpc>
                <a:spcPts val="2581"/>
              </a:lnSpc>
              <a:buNone/>
            </a:pPr>
            <a:r>
              <a:rPr lang="en-US" sz="2065" b="1" dirty="0">
                <a:solidFill>
                  <a:srgbClr val="F2B42D"/>
                </a:solidFill>
                <a:latin typeface="Nunito" pitchFamily="34" charset="0"/>
                <a:ea typeface="Nunito" pitchFamily="34" charset="-122"/>
                <a:cs typeface="Nunito" pitchFamily="34" charset="-120"/>
              </a:rPr>
              <a:t>Increase in Viewership</a:t>
            </a:r>
            <a:endParaRPr lang="en-US" sz="2065" dirty="0"/>
          </a:p>
        </p:txBody>
      </p:sp>
      <p:sp>
        <p:nvSpPr>
          <p:cNvPr id="8" name="Text 5"/>
          <p:cNvSpPr/>
          <p:nvPr/>
        </p:nvSpPr>
        <p:spPr>
          <a:xfrm>
            <a:off x="1468160" y="3144560"/>
            <a:ext cx="2999065" cy="1342549"/>
          </a:xfrm>
          <a:prstGeom prst="rect">
            <a:avLst/>
          </a:prstGeom>
          <a:noFill/>
          <a:ln/>
        </p:spPr>
        <p:txBody>
          <a:bodyPr wrap="square" rtlCol="0" anchor="t"/>
          <a:lstStyle/>
          <a:p>
            <a:pPr marL="0" indent="0">
              <a:lnSpc>
                <a:spcPts val="2643"/>
              </a:lnSpc>
              <a:buNone/>
            </a:pPr>
            <a:r>
              <a:rPr lang="en-US" sz="1652" dirty="0">
                <a:solidFill>
                  <a:srgbClr val="FFFFFF"/>
                </a:solidFill>
                <a:latin typeface="PT Sans" pitchFamily="34" charset="0"/>
                <a:ea typeface="PT Sans" pitchFamily="34" charset="-122"/>
                <a:cs typeface="PT Sans" pitchFamily="34" charset="-120"/>
              </a:rPr>
              <a:t>Personalized recommendations increase engagement and have been shown to increase viewership by more than 50%.</a:t>
            </a:r>
            <a:endParaRPr lang="en-US" sz="1652" dirty="0"/>
          </a:p>
        </p:txBody>
      </p:sp>
      <p:sp>
        <p:nvSpPr>
          <p:cNvPr id="9" name="Shape 6"/>
          <p:cNvSpPr/>
          <p:nvPr/>
        </p:nvSpPr>
        <p:spPr>
          <a:xfrm>
            <a:off x="4676894" y="2535079"/>
            <a:ext cx="471964" cy="471964"/>
          </a:xfrm>
          <a:prstGeom prst="roundRect">
            <a:avLst>
              <a:gd name="adj" fmla="val 80003"/>
            </a:avLst>
          </a:prstGeom>
          <a:solidFill>
            <a:srgbClr val="00002E"/>
          </a:solidFill>
          <a:ln w="26194">
            <a:solidFill>
              <a:srgbClr val="D7425E"/>
            </a:solidFill>
            <a:prstDash val="solid"/>
          </a:ln>
        </p:spPr>
        <p:txBody>
          <a:bodyPr/>
          <a:lstStyle/>
          <a:p>
            <a:endParaRPr lang="en-IN"/>
          </a:p>
        </p:txBody>
      </p:sp>
      <p:sp>
        <p:nvSpPr>
          <p:cNvPr id="10" name="Text 7"/>
          <p:cNvSpPr/>
          <p:nvPr/>
        </p:nvSpPr>
        <p:spPr>
          <a:xfrm>
            <a:off x="4817626" y="2574369"/>
            <a:ext cx="190500" cy="393263"/>
          </a:xfrm>
          <a:prstGeom prst="rect">
            <a:avLst/>
          </a:prstGeom>
          <a:noFill/>
          <a:ln/>
        </p:spPr>
        <p:txBody>
          <a:bodyPr wrap="none" rtlCol="0" anchor="t"/>
          <a:lstStyle/>
          <a:p>
            <a:pPr marL="0" indent="0" algn="ctr">
              <a:lnSpc>
                <a:spcPts val="3097"/>
              </a:lnSpc>
              <a:buNone/>
            </a:pPr>
            <a:r>
              <a:rPr lang="en-US" sz="2478" b="1" dirty="0">
                <a:solidFill>
                  <a:srgbClr val="D7425E"/>
                </a:solidFill>
                <a:latin typeface="Nunito" pitchFamily="34" charset="0"/>
                <a:ea typeface="Nunito" pitchFamily="34" charset="-122"/>
                <a:cs typeface="Nunito" pitchFamily="34" charset="-120"/>
              </a:rPr>
              <a:t>2</a:t>
            </a:r>
            <a:endParaRPr lang="en-US" sz="2478" dirty="0"/>
          </a:p>
        </p:txBody>
      </p:sp>
      <p:sp>
        <p:nvSpPr>
          <p:cNvPr id="11" name="Text 8"/>
          <p:cNvSpPr/>
          <p:nvPr/>
        </p:nvSpPr>
        <p:spPr>
          <a:xfrm>
            <a:off x="5358527" y="2607231"/>
            <a:ext cx="2369820" cy="327660"/>
          </a:xfrm>
          <a:prstGeom prst="rect">
            <a:avLst/>
          </a:prstGeom>
          <a:noFill/>
          <a:ln/>
        </p:spPr>
        <p:txBody>
          <a:bodyPr wrap="none" rtlCol="0" anchor="t"/>
          <a:lstStyle/>
          <a:p>
            <a:pPr marL="0" indent="0">
              <a:lnSpc>
                <a:spcPts val="2581"/>
              </a:lnSpc>
              <a:buNone/>
            </a:pPr>
            <a:r>
              <a:rPr lang="en-US" sz="2065" b="1" dirty="0">
                <a:solidFill>
                  <a:srgbClr val="D7425E"/>
                </a:solidFill>
                <a:latin typeface="Nunito" pitchFamily="34" charset="0"/>
                <a:ea typeface="Nunito" pitchFamily="34" charset="-122"/>
                <a:cs typeface="Nunito" pitchFamily="34" charset="-120"/>
              </a:rPr>
              <a:t>Production Demand</a:t>
            </a:r>
            <a:endParaRPr lang="en-US" sz="2065" dirty="0"/>
          </a:p>
        </p:txBody>
      </p:sp>
      <p:sp>
        <p:nvSpPr>
          <p:cNvPr id="12" name="Text 9"/>
          <p:cNvSpPr/>
          <p:nvPr/>
        </p:nvSpPr>
        <p:spPr>
          <a:xfrm>
            <a:off x="5358527" y="3144560"/>
            <a:ext cx="2999065" cy="2349460"/>
          </a:xfrm>
          <a:prstGeom prst="rect">
            <a:avLst/>
          </a:prstGeom>
          <a:noFill/>
          <a:ln/>
        </p:spPr>
        <p:txBody>
          <a:bodyPr wrap="square" rtlCol="0" anchor="t"/>
          <a:lstStyle/>
          <a:p>
            <a:pPr marL="0" indent="0">
              <a:lnSpc>
                <a:spcPts val="2643"/>
              </a:lnSpc>
              <a:buNone/>
            </a:pPr>
            <a:r>
              <a:rPr lang="en-US" sz="1652" dirty="0">
                <a:solidFill>
                  <a:srgbClr val="FFFFFF"/>
                </a:solidFill>
                <a:latin typeface="PT Sans" pitchFamily="34" charset="0"/>
                <a:ea typeface="PT Sans" pitchFamily="34" charset="-122"/>
                <a:cs typeface="PT Sans" pitchFamily="34" charset="-120"/>
              </a:rPr>
              <a:t>With higher viewership comes greater demand for content. Streaming services and other media platforms turn to content creators to produce new movies, documentaries, and TV shows to satisfy the demands of users.</a:t>
            </a:r>
            <a:endParaRPr lang="en-US" sz="1652" dirty="0"/>
          </a:p>
        </p:txBody>
      </p:sp>
      <p:sp>
        <p:nvSpPr>
          <p:cNvPr id="13" name="Shape 10"/>
          <p:cNvSpPr/>
          <p:nvPr/>
        </p:nvSpPr>
        <p:spPr>
          <a:xfrm>
            <a:off x="786527" y="5867519"/>
            <a:ext cx="471964" cy="471964"/>
          </a:xfrm>
          <a:prstGeom prst="roundRect">
            <a:avLst>
              <a:gd name="adj" fmla="val 80003"/>
            </a:avLst>
          </a:prstGeom>
          <a:solidFill>
            <a:srgbClr val="00002E"/>
          </a:solidFill>
          <a:ln w="26194">
            <a:solidFill>
              <a:srgbClr val="DD785E"/>
            </a:solidFill>
            <a:prstDash val="solid"/>
          </a:ln>
        </p:spPr>
        <p:txBody>
          <a:bodyPr/>
          <a:lstStyle/>
          <a:p>
            <a:endParaRPr lang="en-IN"/>
          </a:p>
        </p:txBody>
      </p:sp>
      <p:sp>
        <p:nvSpPr>
          <p:cNvPr id="14" name="Text 11"/>
          <p:cNvSpPr/>
          <p:nvPr/>
        </p:nvSpPr>
        <p:spPr>
          <a:xfrm>
            <a:off x="927259" y="5906810"/>
            <a:ext cx="190500" cy="393263"/>
          </a:xfrm>
          <a:prstGeom prst="rect">
            <a:avLst/>
          </a:prstGeom>
          <a:noFill/>
          <a:ln/>
        </p:spPr>
        <p:txBody>
          <a:bodyPr wrap="none" rtlCol="0" anchor="t"/>
          <a:lstStyle/>
          <a:p>
            <a:pPr marL="0" indent="0" algn="ctr">
              <a:lnSpc>
                <a:spcPts val="3097"/>
              </a:lnSpc>
              <a:buNone/>
            </a:pPr>
            <a:r>
              <a:rPr lang="en-US" sz="2478" b="1" dirty="0">
                <a:solidFill>
                  <a:srgbClr val="DD785E"/>
                </a:solidFill>
                <a:latin typeface="Nunito" pitchFamily="34" charset="0"/>
                <a:ea typeface="Nunito" pitchFamily="34" charset="-122"/>
                <a:cs typeface="Nunito" pitchFamily="34" charset="-120"/>
              </a:rPr>
              <a:t>3</a:t>
            </a:r>
            <a:endParaRPr lang="en-US" sz="2478" dirty="0"/>
          </a:p>
        </p:txBody>
      </p:sp>
      <p:sp>
        <p:nvSpPr>
          <p:cNvPr id="15" name="Text 12"/>
          <p:cNvSpPr/>
          <p:nvPr/>
        </p:nvSpPr>
        <p:spPr>
          <a:xfrm>
            <a:off x="1468160" y="5939671"/>
            <a:ext cx="2097643" cy="327660"/>
          </a:xfrm>
          <a:prstGeom prst="rect">
            <a:avLst/>
          </a:prstGeom>
          <a:noFill/>
          <a:ln/>
        </p:spPr>
        <p:txBody>
          <a:bodyPr wrap="none" rtlCol="0" anchor="t"/>
          <a:lstStyle/>
          <a:p>
            <a:pPr marL="0" indent="0">
              <a:lnSpc>
                <a:spcPts val="2581"/>
              </a:lnSpc>
              <a:buNone/>
            </a:pPr>
            <a:r>
              <a:rPr lang="en-US" sz="2065" b="1" dirty="0">
                <a:solidFill>
                  <a:srgbClr val="DD785E"/>
                </a:solidFill>
                <a:latin typeface="Nunito" pitchFamily="34" charset="0"/>
                <a:ea typeface="Nunito" pitchFamily="34" charset="-122"/>
                <a:cs typeface="Nunito" pitchFamily="34" charset="-120"/>
              </a:rPr>
              <a:t>Better Insights</a:t>
            </a:r>
            <a:endParaRPr lang="en-US" sz="2065" dirty="0"/>
          </a:p>
        </p:txBody>
      </p:sp>
      <p:sp>
        <p:nvSpPr>
          <p:cNvPr id="16" name="Text 13"/>
          <p:cNvSpPr/>
          <p:nvPr/>
        </p:nvSpPr>
        <p:spPr>
          <a:xfrm>
            <a:off x="1468160" y="6477000"/>
            <a:ext cx="6889313" cy="1006912"/>
          </a:xfrm>
          <a:prstGeom prst="rect">
            <a:avLst/>
          </a:prstGeom>
          <a:noFill/>
          <a:ln/>
        </p:spPr>
        <p:txBody>
          <a:bodyPr wrap="square" rtlCol="0" anchor="t"/>
          <a:lstStyle/>
          <a:p>
            <a:pPr marL="0" indent="0">
              <a:lnSpc>
                <a:spcPts val="2643"/>
              </a:lnSpc>
              <a:buNone/>
            </a:pPr>
            <a:r>
              <a:rPr lang="en-US" sz="1652" dirty="0">
                <a:solidFill>
                  <a:srgbClr val="FFFFFF"/>
                </a:solidFill>
                <a:latin typeface="PT Sans" pitchFamily="34" charset="0"/>
                <a:ea typeface="PT Sans" pitchFamily="34" charset="-122"/>
                <a:cs typeface="PT Sans" pitchFamily="34" charset="-120"/>
              </a:rPr>
              <a:t>The analysis of large amounts of data provided by recommendation systems can greatly improve our understanding of audience viewing habits and preferences.</a:t>
            </a:r>
            <a:endParaRPr lang="en-US" sz="1652" dirty="0"/>
          </a:p>
        </p:txBody>
      </p:sp>
      <p:pic>
        <p:nvPicPr>
          <p:cNvPr id="17" name="Image 1" descr="preencoded.png"/>
          <p:cNvPicPr>
            <a:picLocks noChangeAspect="1"/>
          </p:cNvPicPr>
          <p:nvPr/>
        </p:nvPicPr>
        <p:blipFill>
          <a:blip r:embed="rId4"/>
          <a:stretch>
            <a:fillRect/>
          </a:stretch>
        </p:blipFill>
        <p:spPr>
          <a:xfrm>
            <a:off x="9144000" y="0"/>
            <a:ext cx="5486400"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txBody>
          <a:bodyPr/>
          <a:lstStyle/>
          <a:p>
            <a:endParaRPr lang="en-IN"/>
          </a:p>
        </p:txBody>
      </p:sp>
      <p:sp>
        <p:nvSpPr>
          <p:cNvPr id="4" name="Text 1"/>
          <p:cNvSpPr/>
          <p:nvPr/>
        </p:nvSpPr>
        <p:spPr>
          <a:xfrm>
            <a:off x="2348389" y="1093589"/>
            <a:ext cx="9933503" cy="1388745"/>
          </a:xfrm>
          <a:prstGeom prst="rect">
            <a:avLst/>
          </a:prstGeom>
          <a:noFill/>
          <a:ln/>
        </p:spPr>
        <p:txBody>
          <a:bodyPr wrap="squar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Future Developments and Improvements</a:t>
            </a:r>
            <a:endParaRPr lang="en-US" sz="4374" dirty="0"/>
          </a:p>
        </p:txBody>
      </p:sp>
      <p:sp>
        <p:nvSpPr>
          <p:cNvPr id="5" name="Text 2"/>
          <p:cNvSpPr/>
          <p:nvPr/>
        </p:nvSpPr>
        <p:spPr>
          <a:xfrm>
            <a:off x="2348389" y="3037761"/>
            <a:ext cx="2949416" cy="832961"/>
          </a:xfrm>
          <a:prstGeom prst="rect">
            <a:avLst/>
          </a:prstGeom>
          <a:noFill/>
          <a:ln/>
        </p:spPr>
        <p:txBody>
          <a:bodyPr wrap="square" rtlCol="0" anchor="t"/>
          <a:lstStyle/>
          <a:p>
            <a:pPr marL="0" indent="0">
              <a:lnSpc>
                <a:spcPts val="3281"/>
              </a:lnSpc>
              <a:buNone/>
            </a:pPr>
            <a:r>
              <a:rPr lang="en-US" sz="2624" b="1" dirty="0">
                <a:solidFill>
                  <a:srgbClr val="FFFFFF"/>
                </a:solidFill>
                <a:latin typeface="Nunito" pitchFamily="34" charset="0"/>
                <a:ea typeface="Nunito" pitchFamily="34" charset="-122"/>
                <a:cs typeface="Nunito" pitchFamily="34" charset="-120"/>
              </a:rPr>
              <a:t>Improvements in Algorithms</a:t>
            </a:r>
            <a:endParaRPr lang="en-US" sz="2624" dirty="0"/>
          </a:p>
        </p:txBody>
      </p:sp>
      <p:sp>
        <p:nvSpPr>
          <p:cNvPr id="6" name="Text 3"/>
          <p:cNvSpPr/>
          <p:nvPr/>
        </p:nvSpPr>
        <p:spPr>
          <a:xfrm>
            <a:off x="2348389" y="4092893"/>
            <a:ext cx="2949416"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Ongoing research in data science and machine learning aims to improve the accuracy and personalization of recommendations.</a:t>
            </a:r>
            <a:endParaRPr lang="en-US" sz="1750" dirty="0"/>
          </a:p>
        </p:txBody>
      </p:sp>
      <p:sp>
        <p:nvSpPr>
          <p:cNvPr id="7" name="Text 4"/>
          <p:cNvSpPr/>
          <p:nvPr/>
        </p:nvSpPr>
        <p:spPr>
          <a:xfrm>
            <a:off x="5847398" y="3037761"/>
            <a:ext cx="2949416" cy="832961"/>
          </a:xfrm>
          <a:prstGeom prst="rect">
            <a:avLst/>
          </a:prstGeom>
          <a:noFill/>
          <a:ln/>
        </p:spPr>
        <p:txBody>
          <a:bodyPr wrap="square" rtlCol="0" anchor="t"/>
          <a:lstStyle/>
          <a:p>
            <a:pPr marL="0" indent="0">
              <a:lnSpc>
                <a:spcPts val="3281"/>
              </a:lnSpc>
              <a:buNone/>
            </a:pPr>
            <a:r>
              <a:rPr lang="en-US" sz="2624" b="1" dirty="0">
                <a:solidFill>
                  <a:srgbClr val="FFFFFF"/>
                </a:solidFill>
                <a:latin typeface="Nunito" pitchFamily="34" charset="0"/>
                <a:ea typeface="Nunito" pitchFamily="34" charset="-122"/>
                <a:cs typeface="Nunito" pitchFamily="34" charset="-120"/>
              </a:rPr>
              <a:t>Data Collection and Processing</a:t>
            </a:r>
            <a:endParaRPr lang="en-US" sz="2624" dirty="0"/>
          </a:p>
        </p:txBody>
      </p:sp>
      <p:sp>
        <p:nvSpPr>
          <p:cNvPr id="8" name="Text 5"/>
          <p:cNvSpPr/>
          <p:nvPr/>
        </p:nvSpPr>
        <p:spPr>
          <a:xfrm>
            <a:off x="5847398" y="4092893"/>
            <a:ext cx="2949416" cy="2487811"/>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Advances in processing power and storage are allowing for more sophisticated data collection and analysis. This leads to more precise recommendations and better audience insights.</a:t>
            </a:r>
            <a:endParaRPr lang="en-US" sz="1750" dirty="0"/>
          </a:p>
        </p:txBody>
      </p:sp>
      <p:sp>
        <p:nvSpPr>
          <p:cNvPr id="9" name="Text 6"/>
          <p:cNvSpPr/>
          <p:nvPr/>
        </p:nvSpPr>
        <p:spPr>
          <a:xfrm>
            <a:off x="9346406" y="3037761"/>
            <a:ext cx="2949416" cy="832961"/>
          </a:xfrm>
          <a:prstGeom prst="rect">
            <a:avLst/>
          </a:prstGeom>
          <a:noFill/>
          <a:ln/>
        </p:spPr>
        <p:txBody>
          <a:bodyPr wrap="square" rtlCol="0" anchor="t"/>
          <a:lstStyle/>
          <a:p>
            <a:pPr marL="0" indent="0">
              <a:lnSpc>
                <a:spcPts val="3281"/>
              </a:lnSpc>
              <a:buNone/>
            </a:pPr>
            <a:r>
              <a:rPr lang="en-US" sz="2624" b="1" dirty="0">
                <a:solidFill>
                  <a:srgbClr val="FFFFFF"/>
                </a:solidFill>
                <a:latin typeface="Nunito" pitchFamily="34" charset="0"/>
                <a:ea typeface="Nunito" pitchFamily="34" charset="-122"/>
                <a:cs typeface="Nunito" pitchFamily="34" charset="-120"/>
              </a:rPr>
              <a:t>Improved User Feedback</a:t>
            </a:r>
            <a:endParaRPr lang="en-US" sz="2624" dirty="0"/>
          </a:p>
        </p:txBody>
      </p:sp>
      <p:sp>
        <p:nvSpPr>
          <p:cNvPr id="10" name="Text 7"/>
          <p:cNvSpPr/>
          <p:nvPr/>
        </p:nvSpPr>
        <p:spPr>
          <a:xfrm>
            <a:off x="9346406" y="4092893"/>
            <a:ext cx="2949416" cy="2843213"/>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New user feedback methods can further enhance recommendation systems by collecting data on user emotion, feedback, and social interaction. This will make personalized solutions an even greater user experience.</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0002E">
              <a:alpha val="75000"/>
            </a:srgbClr>
          </a:solidFill>
          <a:ln w="55483">
            <a:solidFill>
              <a:srgbClr val="262654"/>
            </a:solidFill>
            <a:prstDash val="solid"/>
          </a:ln>
        </p:spPr>
        <p:txBody>
          <a:bodyPr/>
          <a:lstStyle/>
          <a:p>
            <a:endParaRPr lang="en-IN"/>
          </a:p>
        </p:txBody>
      </p:sp>
      <p:sp>
        <p:nvSpPr>
          <p:cNvPr id="4" name="Text 1"/>
          <p:cNvSpPr/>
          <p:nvPr/>
        </p:nvSpPr>
        <p:spPr>
          <a:xfrm>
            <a:off x="6319599" y="2712482"/>
            <a:ext cx="4443889" cy="694373"/>
          </a:xfrm>
          <a:prstGeom prst="rect">
            <a:avLst/>
          </a:prstGeom>
          <a:noFill/>
          <a:ln/>
        </p:spPr>
        <p:txBody>
          <a:bodyPr wrap="none" rtlCol="0" anchor="t"/>
          <a:lstStyle/>
          <a:p>
            <a:pPr marL="0" indent="0">
              <a:lnSpc>
                <a:spcPts val="5468"/>
              </a:lnSpc>
              <a:buNone/>
            </a:pPr>
            <a:r>
              <a:rPr lang="en-US" sz="4374" b="1" dirty="0">
                <a:solidFill>
                  <a:srgbClr val="FFFFFF"/>
                </a:solidFill>
                <a:latin typeface="Nunito" pitchFamily="34" charset="0"/>
                <a:ea typeface="Nunito" pitchFamily="34" charset="-122"/>
                <a:cs typeface="Nunito" pitchFamily="34" charset="-120"/>
              </a:rPr>
              <a:t>Conclusion</a:t>
            </a:r>
            <a:endParaRPr lang="en-US" sz="4374" dirty="0"/>
          </a:p>
        </p:txBody>
      </p:sp>
      <p:sp>
        <p:nvSpPr>
          <p:cNvPr id="5" name="Text 2"/>
          <p:cNvSpPr/>
          <p:nvPr/>
        </p:nvSpPr>
        <p:spPr>
          <a:xfrm>
            <a:off x="6319599" y="3740110"/>
            <a:ext cx="7477601" cy="1777008"/>
          </a:xfrm>
          <a:prstGeom prst="rect">
            <a:avLst/>
          </a:prstGeom>
          <a:noFill/>
          <a:ln/>
        </p:spPr>
        <p:txBody>
          <a:bodyPr wrap="square" rtlCol="0" anchor="t"/>
          <a:lstStyle/>
          <a:p>
            <a:pPr marL="0" indent="0">
              <a:lnSpc>
                <a:spcPts val="2799"/>
              </a:lnSpc>
              <a:buNone/>
            </a:pPr>
            <a:r>
              <a:rPr lang="en-US" sz="1750" dirty="0">
                <a:solidFill>
                  <a:srgbClr val="FFFFFF"/>
                </a:solidFill>
                <a:latin typeface="PT Sans" pitchFamily="34" charset="0"/>
                <a:ea typeface="PT Sans" pitchFamily="34" charset="-122"/>
                <a:cs typeface="PT Sans" pitchFamily="34" charset="-120"/>
              </a:rPr>
              <a:t>Movie/TV Show Recommendation Systems are the future of entertainment, providing a personalized and streamlined experience that matches user interests with the right content. With ongoing development and improvements, such systems will continue to enhance our entertainment consumption experience.</a:t>
            </a:r>
            <a:endParaRPr lang="en-US" sz="1750" dirty="0"/>
          </a:p>
        </p:txBody>
      </p:sp>
      <p:pic>
        <p:nvPicPr>
          <p:cNvPr id="6" name="Image 1" descr="preencoded.png"/>
          <p:cNvPicPr>
            <a:picLocks noChangeAspect="1"/>
          </p:cNvPicPr>
          <p:nvPr/>
        </p:nvPicPr>
        <p:blipFill>
          <a:blip r:embed="rId4"/>
          <a:stretch>
            <a:fillRect/>
          </a:stretch>
        </p:blipFill>
        <p:spPr>
          <a:xfrm>
            <a:off x="0" y="0"/>
            <a:ext cx="5486400" cy="822960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565</Words>
  <Application>Microsoft Office PowerPoint</Application>
  <PresentationFormat>Custom</PresentationFormat>
  <Paragraphs>59</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Nunito</vt:lpstr>
      <vt:lpstr>PT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bollimuntha mukhesh</cp:lastModifiedBy>
  <cp:revision>3</cp:revision>
  <dcterms:created xsi:type="dcterms:W3CDTF">2023-08-30T18:03:22Z</dcterms:created>
  <dcterms:modified xsi:type="dcterms:W3CDTF">2024-02-03T07:07:12Z</dcterms:modified>
</cp:coreProperties>
</file>